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703" r:id="rId2"/>
    <p:sldId id="704" r:id="rId3"/>
    <p:sldId id="705" r:id="rId4"/>
    <p:sldId id="706" r:id="rId5"/>
    <p:sldId id="718" r:id="rId6"/>
    <p:sldId id="707" r:id="rId7"/>
    <p:sldId id="708" r:id="rId8"/>
    <p:sldId id="709" r:id="rId9"/>
    <p:sldId id="710" r:id="rId10"/>
    <p:sldId id="713" r:id="rId11"/>
    <p:sldId id="720" r:id="rId12"/>
    <p:sldId id="714" r:id="rId13"/>
    <p:sldId id="721" r:id="rId14"/>
    <p:sldId id="728" r:id="rId15"/>
    <p:sldId id="730" r:id="rId16"/>
    <p:sldId id="733" r:id="rId17"/>
    <p:sldId id="727" r:id="rId18"/>
    <p:sldId id="731" r:id="rId19"/>
    <p:sldId id="723" r:id="rId20"/>
    <p:sldId id="732" r:id="rId21"/>
    <p:sldId id="724" r:id="rId22"/>
    <p:sldId id="725" r:id="rId23"/>
    <p:sldId id="72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BC7722-A1A3-544D-9641-B41D1A79AD00}">
          <p14:sldIdLst>
            <p14:sldId id="703"/>
            <p14:sldId id="704"/>
            <p14:sldId id="705"/>
            <p14:sldId id="706"/>
            <p14:sldId id="718"/>
            <p14:sldId id="707"/>
            <p14:sldId id="708"/>
            <p14:sldId id="709"/>
            <p14:sldId id="710"/>
            <p14:sldId id="713"/>
            <p14:sldId id="720"/>
            <p14:sldId id="714"/>
          </p14:sldIdLst>
        </p14:section>
        <p14:section name="DCGAN" id="{84C8FCA3-4521-B14E-A303-E3D9C49D4EC3}">
          <p14:sldIdLst>
            <p14:sldId id="721"/>
            <p14:sldId id="728"/>
            <p14:sldId id="730"/>
            <p14:sldId id="733"/>
            <p14:sldId id="727"/>
            <p14:sldId id="731"/>
            <p14:sldId id="723"/>
          </p14:sldIdLst>
        </p14:section>
        <p14:section name="StyleGAN" id="{376A5C04-08C6-3B44-905C-3B15D3E6955C}">
          <p14:sldIdLst>
            <p14:sldId id="732"/>
            <p14:sldId id="724"/>
            <p14:sldId id="725"/>
            <p14:sldId id="72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62"/>
    <p:restoredTop sz="96327"/>
  </p:normalViewPr>
  <p:slideViewPr>
    <p:cSldViewPr snapToGrid="0" snapToObjects="1">
      <p:cViewPr varScale="1">
        <p:scale>
          <a:sx n="143" d="100"/>
          <a:sy n="143" d="100"/>
        </p:scale>
        <p:origin x="248"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FB8B-2ECE-134B-9745-E7C3C3D926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2CE719-DE0F-1A47-A0A3-20A6AFCECC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8F6EE9-B5B1-4842-8076-1C8D6F3CADC2}"/>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646288D1-9B67-0541-AB8B-92515DEE8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4526A4-51A9-9240-B946-3D6ECF90D233}"/>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1863473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DDE5F-EBD9-C949-95E1-A8070CFA61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E27CDC-3089-7B46-AEC9-CF444E8AE5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749230-9606-8B40-AE35-BFB0C358063A}"/>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0430006B-0424-A84D-B41B-BF5B3DEB1A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8CCBD-F89E-6A46-9439-60100FEAAD3A}"/>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916026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E30CF-04E5-5340-8792-CEA462866D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2A518B-75C9-064C-B3BA-3BC3E08D67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9180B8-3A78-3348-9214-264B57FD735C}"/>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0DB2D66E-C77D-054B-8711-B11A5C605A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921355-DB3A-9B40-8A0D-479EEDFF9AE7}"/>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594002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977B4-8FC5-FC4F-9214-6639E6BC0B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1E488E-D935-AD4F-9E24-70CA4B5472F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30A55-8740-DC44-9B46-CBA77CE5749A}"/>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ECBB8DC3-0495-7549-9421-765432879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EC2DFA-51CD-8C41-8912-2EC9EDC45CD4}"/>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2556952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355C1-1FF9-654D-8126-486EA98D09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D64F33-1E26-EA4F-B24D-265F275643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18EA13-980A-BF4D-9AAD-B0AB64C6B972}"/>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0FC87701-AE6C-4A4E-989E-0CE11D50A7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5FDC4F-D465-4743-B948-DBBF47E58E30}"/>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1955873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F4BB-E8C8-074A-9A81-3AE3B2F14D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5DFA41-6878-1E4A-8A42-800536B1439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CDB1F9-67AD-E343-BD88-1F4C9A8433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7B626B-55AF-FC46-B498-AA9283F75EB4}"/>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6" name="Footer Placeholder 5">
            <a:extLst>
              <a:ext uri="{FF2B5EF4-FFF2-40B4-BE49-F238E27FC236}">
                <a16:creationId xmlns:a16="http://schemas.microsoft.com/office/drawing/2014/main" id="{49274AB4-D290-7F4D-B244-014BD9C650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8A5DCC-B4BC-CE40-9EC0-DEE5635BB8A8}"/>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1160310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060EC-CA18-8148-AFD9-A6875B43AB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F88454-F84C-C143-9CFD-8B358EB802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A7AC27-452F-9140-A201-6597C6AEFC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F9FC85-E4EF-4C4E-ADB5-85EE4A2669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77DB23-FB0E-454B-B937-A0FDCF704C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5C0D73-95F7-DD4B-9C44-901A8E04E736}"/>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8" name="Footer Placeholder 7">
            <a:extLst>
              <a:ext uri="{FF2B5EF4-FFF2-40B4-BE49-F238E27FC236}">
                <a16:creationId xmlns:a16="http://schemas.microsoft.com/office/drawing/2014/main" id="{38B1D4C5-F8BA-5A46-B09A-07546CBE608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C6A916-0DE9-174A-8040-653BFD898776}"/>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2262045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7427C-330A-2E4E-8D7A-53AD831D3A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BE8ABE-424E-3D45-BE4B-C25E141666E8}"/>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4" name="Footer Placeholder 3">
            <a:extLst>
              <a:ext uri="{FF2B5EF4-FFF2-40B4-BE49-F238E27FC236}">
                <a16:creationId xmlns:a16="http://schemas.microsoft.com/office/drawing/2014/main" id="{91783FD6-1A74-664D-8DCF-B08DCA6B71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4BB7D0-96A3-A148-B57D-072106DFD2DF}"/>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2467133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CE2693-FA54-5840-ABF1-628AB4D8D08F}"/>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3" name="Footer Placeholder 2">
            <a:extLst>
              <a:ext uri="{FF2B5EF4-FFF2-40B4-BE49-F238E27FC236}">
                <a16:creationId xmlns:a16="http://schemas.microsoft.com/office/drawing/2014/main" id="{46F2B377-E56A-194E-860F-45BDA68283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74753B-C9CA-A149-A7CD-0822DEAA082F}"/>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870509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20090-65BC-754F-9B10-418D1A15B9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02C235-30B2-0D4B-8275-D86A8105F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D95935-EC3F-E944-9C63-10E9B0C8A9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98EE30-453F-444C-8A30-6C0702F682B4}"/>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6" name="Footer Placeholder 5">
            <a:extLst>
              <a:ext uri="{FF2B5EF4-FFF2-40B4-BE49-F238E27FC236}">
                <a16:creationId xmlns:a16="http://schemas.microsoft.com/office/drawing/2014/main" id="{9DDB6FB5-EBDC-C341-AAAE-922D55373B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8AD647-2E18-0B4B-A7B8-480551DE6230}"/>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144835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7FF8E-F9F3-F74D-A059-B701B743C6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2CA954-80DA-254F-83A4-568F7AF453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EEA5C2-7029-DB4E-9E38-2144458750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9CA9DD-403A-1546-98F5-0D4660729936}"/>
              </a:ext>
            </a:extLst>
          </p:cNvPr>
          <p:cNvSpPr>
            <a:spLocks noGrp="1"/>
          </p:cNvSpPr>
          <p:nvPr>
            <p:ph type="dt" sz="half" idx="10"/>
          </p:nvPr>
        </p:nvSpPr>
        <p:spPr/>
        <p:txBody>
          <a:bodyPr/>
          <a:lstStyle/>
          <a:p>
            <a:fld id="{A226876B-A951-4B4C-A4B9-B27BF49E58E4}" type="datetimeFigureOut">
              <a:rPr lang="en-US" smtClean="0"/>
              <a:t>3/25/21</a:t>
            </a:fld>
            <a:endParaRPr lang="en-US"/>
          </a:p>
        </p:txBody>
      </p:sp>
      <p:sp>
        <p:nvSpPr>
          <p:cNvPr id="6" name="Footer Placeholder 5">
            <a:extLst>
              <a:ext uri="{FF2B5EF4-FFF2-40B4-BE49-F238E27FC236}">
                <a16:creationId xmlns:a16="http://schemas.microsoft.com/office/drawing/2014/main" id="{B35AD691-9810-4B4A-BD8B-29D823404F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9B215A-B316-DB40-A3C7-23438223C933}"/>
              </a:ext>
            </a:extLst>
          </p:cNvPr>
          <p:cNvSpPr>
            <a:spLocks noGrp="1"/>
          </p:cNvSpPr>
          <p:nvPr>
            <p:ph type="sldNum" sz="quarter" idx="12"/>
          </p:nvPr>
        </p:nvSpPr>
        <p:spPr/>
        <p:txBody>
          <a:bodyPr/>
          <a:lstStyle/>
          <a:p>
            <a:fld id="{BF0193B7-1E75-954C-9D88-C9A3087B50AD}" type="slidenum">
              <a:rPr lang="en-US" smtClean="0"/>
              <a:t>‹#›</a:t>
            </a:fld>
            <a:endParaRPr lang="en-US"/>
          </a:p>
        </p:txBody>
      </p:sp>
    </p:spTree>
    <p:extLst>
      <p:ext uri="{BB962C8B-B14F-4D97-AF65-F5344CB8AC3E}">
        <p14:creationId xmlns:p14="http://schemas.microsoft.com/office/powerpoint/2010/main" val="3892075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C05B07-8D3B-D745-A1F4-F4A55E355B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6555C1-F4B4-E94F-92B3-EF6D243235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167494-EB35-E747-B1F0-48234F3723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26876B-A951-4B4C-A4B9-B27BF49E58E4}" type="datetimeFigureOut">
              <a:rPr lang="en-US" smtClean="0"/>
              <a:t>3/25/21</a:t>
            </a:fld>
            <a:endParaRPr lang="en-US"/>
          </a:p>
        </p:txBody>
      </p:sp>
      <p:sp>
        <p:nvSpPr>
          <p:cNvPr id="5" name="Footer Placeholder 4">
            <a:extLst>
              <a:ext uri="{FF2B5EF4-FFF2-40B4-BE49-F238E27FC236}">
                <a16:creationId xmlns:a16="http://schemas.microsoft.com/office/drawing/2014/main" id="{049AE06C-F324-CC4B-AF7F-2A65E8F141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29D4F2-CAD1-3742-8B90-BFAC9C29F9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0193B7-1E75-954C-9D88-C9A3087B50AD}" type="slidenum">
              <a:rPr lang="en-US" smtClean="0"/>
              <a:t>‹#›</a:t>
            </a:fld>
            <a:endParaRPr lang="en-US"/>
          </a:p>
        </p:txBody>
      </p:sp>
    </p:spTree>
    <p:extLst>
      <p:ext uri="{BB962C8B-B14F-4D97-AF65-F5344CB8AC3E}">
        <p14:creationId xmlns:p14="http://schemas.microsoft.com/office/powerpoint/2010/main" val="3131375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3.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slideLayout" Target="../slideLayouts/slideLayout1.xml"/><Relationship Id="rId1" Type="http://schemas.openxmlformats.org/officeDocument/2006/relationships/tags" Target="../tags/tag1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19.xml.rels><?xml version="1.0" encoding="UTF-8" standalone="yes"?>
<Relationships xmlns="http://schemas.openxmlformats.org/package/2006/relationships"><Relationship Id="rId3" Type="http://schemas.openxmlformats.org/officeDocument/2006/relationships/hyperlink" Target="https://colab.research.google.com/github/theQuert/iganfun/blob/main/models/GANs_Dog_Images.ipynb" TargetMode="External"/><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0.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自然, 雨, 天空, 户外&#10;&#10;已生成极高可信度的说明"/>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5154" r="5152" b="6569"/>
          <a:stretch>
            <a:fillRect/>
          </a:stretch>
        </p:blipFill>
        <p:spPr>
          <a:xfrm>
            <a:off x="554182" y="391242"/>
            <a:ext cx="11083636" cy="6234545"/>
          </a:xfrm>
          <a:prstGeom prst="rect">
            <a:avLst/>
          </a:prstGeom>
        </p:spPr>
      </p:pic>
      <p:sp>
        <p:nvSpPr>
          <p:cNvPr id="4" name="矩形 3">
            <a:extLst>
              <a:ext uri="{FF2B5EF4-FFF2-40B4-BE49-F238E27FC236}">
                <a16:creationId xmlns:a16="http://schemas.microsoft.com/office/drawing/2014/main" id="{0C38F91D-3453-406F-9E98-3A44AD937ECE}"/>
              </a:ext>
            </a:extLst>
          </p:cNvPr>
          <p:cNvSpPr/>
          <p:nvPr/>
        </p:nvSpPr>
        <p:spPr>
          <a:xfrm>
            <a:off x="1805404" y="2207901"/>
            <a:ext cx="8581191" cy="2585323"/>
          </a:xfrm>
          <a:prstGeom prst="rect">
            <a:avLst/>
          </a:prstGeom>
          <a:noFill/>
        </p:spPr>
        <p:txBody>
          <a:bodyPr wrap="square" lIns="91440" tIns="45720" rIns="91440" bIns="45720">
            <a:spAutoFit/>
          </a:bodyPr>
          <a:lstStyle/>
          <a:p>
            <a:pPr algn="ctr"/>
            <a:r>
              <a:rPr lang="en-US" altLang="zh-TW" sz="5400" dirty="0">
                <a:ln w="0"/>
                <a:effectLst>
                  <a:outerShdw blurRad="38100" dist="19050" dir="2700000" algn="tl" rotWithShape="0">
                    <a:schemeClr val="dk1">
                      <a:alpha val="40000"/>
                    </a:schemeClr>
                  </a:outerShdw>
                </a:effectLst>
              </a:rPr>
              <a:t>Generative Adversarial Networks</a:t>
            </a:r>
          </a:p>
          <a:p>
            <a:pPr algn="ctr"/>
            <a:r>
              <a:rPr lang="en-US" altLang="zh-TW" sz="5400" dirty="0">
                <a:ln w="0"/>
                <a:effectLst>
                  <a:outerShdw blurRad="38100" dist="19050" dir="2700000" algn="tl" rotWithShape="0">
                    <a:schemeClr val="dk1">
                      <a:alpha val="40000"/>
                    </a:schemeClr>
                  </a:outerShdw>
                </a:effectLst>
              </a:rPr>
              <a:t>(GANs)</a:t>
            </a:r>
          </a:p>
        </p:txBody>
      </p:sp>
      <p:sp>
        <p:nvSpPr>
          <p:cNvPr id="2" name="投影片編號版面配置區 1">
            <a:extLst>
              <a:ext uri="{FF2B5EF4-FFF2-40B4-BE49-F238E27FC236}">
                <a16:creationId xmlns:a16="http://schemas.microsoft.com/office/drawing/2014/main" id="{531E2453-F9CC-4881-B8CA-E963CB95C165}"/>
              </a:ext>
            </a:extLst>
          </p:cNvPr>
          <p:cNvSpPr>
            <a:spLocks noGrp="1"/>
          </p:cNvSpPr>
          <p:nvPr>
            <p:ph type="sldNum" sz="quarter" idx="12"/>
          </p:nvPr>
        </p:nvSpPr>
        <p:spPr/>
        <p:txBody>
          <a:bodyPr/>
          <a:lstStyle/>
          <a:p>
            <a:fld id="{565CE74E-AB26-4998-AD42-012C4C1AD076}" type="slidenum">
              <a:rPr lang="zh-CN" altLang="en-US" smtClean="0"/>
              <a:t>1</a:t>
            </a:fld>
            <a:endParaRPr lang="zh-CN" altLang="en-US"/>
          </a:p>
        </p:txBody>
      </p:sp>
    </p:spTree>
    <p:custDataLst>
      <p:tags r:id="rId1"/>
    </p:custDataLst>
    <p:extLst>
      <p:ext uri="{BB962C8B-B14F-4D97-AF65-F5344CB8AC3E}">
        <p14:creationId xmlns:p14="http://schemas.microsoft.com/office/powerpoint/2010/main" val="3477516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10</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7119257" cy="553998"/>
          </a:xfrm>
          <a:prstGeom prst="rect">
            <a:avLst/>
          </a:prstGeom>
          <a:noFill/>
        </p:spPr>
        <p:txBody>
          <a:bodyPr wrap="none" rtlCol="0">
            <a:spAutoFit/>
          </a:bodyPr>
          <a:lstStyle/>
          <a:p>
            <a:r>
              <a:rPr lang="en-US" sz="3000" dirty="0"/>
              <a:t>Binary Cross Entropy function (BCE function)</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a:extLst>
              <a:ext uri="{FF2B5EF4-FFF2-40B4-BE49-F238E27FC236}">
                <a16:creationId xmlns:a16="http://schemas.microsoft.com/office/drawing/2014/main" id="{518A0A48-9FFE-7C4A-8B03-8E060F07F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6267" y="4828128"/>
            <a:ext cx="9808632" cy="1180115"/>
          </a:xfrm>
          <a:prstGeom prst="rect">
            <a:avLst/>
          </a:prstGeom>
        </p:spPr>
      </p:pic>
      <p:pic>
        <p:nvPicPr>
          <p:cNvPr id="8" name="Picture 7" descr="Diagram&#10;&#10;Description automatically generated">
            <a:extLst>
              <a:ext uri="{FF2B5EF4-FFF2-40B4-BE49-F238E27FC236}">
                <a16:creationId xmlns:a16="http://schemas.microsoft.com/office/drawing/2014/main" id="{9C432571-D5A9-1A45-9E47-18182E7A66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3413" y="1551963"/>
            <a:ext cx="9158303" cy="2706770"/>
          </a:xfrm>
          <a:prstGeom prst="rect">
            <a:avLst/>
          </a:prstGeom>
        </p:spPr>
      </p:pic>
    </p:spTree>
    <p:custDataLst>
      <p:tags r:id="rId1"/>
    </p:custDataLst>
    <p:extLst>
      <p:ext uri="{BB962C8B-B14F-4D97-AF65-F5344CB8AC3E}">
        <p14:creationId xmlns:p14="http://schemas.microsoft.com/office/powerpoint/2010/main" val="2030773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11</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7119257" cy="553998"/>
          </a:xfrm>
          <a:prstGeom prst="rect">
            <a:avLst/>
          </a:prstGeom>
          <a:noFill/>
        </p:spPr>
        <p:txBody>
          <a:bodyPr wrap="none" rtlCol="0">
            <a:spAutoFit/>
          </a:bodyPr>
          <a:lstStyle/>
          <a:p>
            <a:r>
              <a:rPr lang="en-US" sz="3000" dirty="0"/>
              <a:t>Binary Cross Entropy function (BCE function)</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id="{C8DEEC27-490D-8849-B47D-2F23890AA27F}"/>
              </a:ext>
            </a:extLst>
          </p:cNvPr>
          <p:cNvSpPr txBox="1"/>
          <p:nvPr/>
        </p:nvSpPr>
        <p:spPr>
          <a:xfrm>
            <a:off x="1190777" y="1505796"/>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BCE cost function has two parts (one relevant for each class)</a:t>
            </a:r>
          </a:p>
        </p:txBody>
      </p:sp>
      <p:sp>
        <p:nvSpPr>
          <p:cNvPr id="11" name="TextBox 10">
            <a:extLst>
              <a:ext uri="{FF2B5EF4-FFF2-40B4-BE49-F238E27FC236}">
                <a16:creationId xmlns:a16="http://schemas.microsoft.com/office/drawing/2014/main" id="{FCC845FF-17B0-BC4C-9C8F-23B214731816}"/>
              </a:ext>
            </a:extLst>
          </p:cNvPr>
          <p:cNvSpPr txBox="1"/>
          <p:nvPr/>
        </p:nvSpPr>
        <p:spPr>
          <a:xfrm>
            <a:off x="1190777" y="2227007"/>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Close to zero when the label and prediction are similar</a:t>
            </a:r>
          </a:p>
        </p:txBody>
      </p:sp>
      <p:sp>
        <p:nvSpPr>
          <p:cNvPr id="13" name="TextBox 12">
            <a:extLst>
              <a:ext uri="{FF2B5EF4-FFF2-40B4-BE49-F238E27FC236}">
                <a16:creationId xmlns:a16="http://schemas.microsoft.com/office/drawing/2014/main" id="{CE773B63-D5E9-094A-9163-697B80EAA146}"/>
              </a:ext>
            </a:extLst>
          </p:cNvPr>
          <p:cNvSpPr txBox="1"/>
          <p:nvPr/>
        </p:nvSpPr>
        <p:spPr>
          <a:xfrm>
            <a:off x="1190777" y="2941935"/>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Approaches infinity when the label and the prediction are different</a:t>
            </a:r>
          </a:p>
        </p:txBody>
      </p:sp>
    </p:spTree>
    <p:custDataLst>
      <p:tags r:id="rId1"/>
    </p:custDataLst>
    <p:extLst>
      <p:ext uri="{BB962C8B-B14F-4D97-AF65-F5344CB8AC3E}">
        <p14:creationId xmlns:p14="http://schemas.microsoft.com/office/powerpoint/2010/main" val="765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12</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5598327" cy="553998"/>
          </a:xfrm>
          <a:prstGeom prst="rect">
            <a:avLst/>
          </a:prstGeom>
          <a:noFill/>
        </p:spPr>
        <p:txBody>
          <a:bodyPr wrap="none" rtlCol="0">
            <a:spAutoFit/>
          </a:bodyPr>
          <a:lstStyle/>
          <a:p>
            <a:r>
              <a:rPr lang="en-US" sz="3000" dirty="0"/>
              <a:t>Training GANs model and its issue</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Text&#10;&#10;Description automatically generated with medium confidence">
            <a:extLst>
              <a:ext uri="{FF2B5EF4-FFF2-40B4-BE49-F238E27FC236}">
                <a16:creationId xmlns:a16="http://schemas.microsoft.com/office/drawing/2014/main" id="{38D7894F-0336-E446-A607-E9BD4A7C24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8866" y="1836427"/>
            <a:ext cx="8314267" cy="1860307"/>
          </a:xfrm>
          <a:prstGeom prst="rect">
            <a:avLst/>
          </a:prstGeom>
        </p:spPr>
      </p:pic>
      <p:sp>
        <p:nvSpPr>
          <p:cNvPr id="8" name="TextBox 7">
            <a:extLst>
              <a:ext uri="{FF2B5EF4-FFF2-40B4-BE49-F238E27FC236}">
                <a16:creationId xmlns:a16="http://schemas.microsoft.com/office/drawing/2014/main" id="{32EF51D0-3FBA-3F4E-BDCE-4895D5825D9D}"/>
              </a:ext>
            </a:extLst>
          </p:cNvPr>
          <p:cNvSpPr txBox="1"/>
          <p:nvPr/>
        </p:nvSpPr>
        <p:spPr>
          <a:xfrm>
            <a:off x="1226155" y="4609886"/>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GANs train in an alternating fashion</a:t>
            </a:r>
          </a:p>
        </p:txBody>
      </p:sp>
      <p:sp>
        <p:nvSpPr>
          <p:cNvPr id="9" name="TextBox 8">
            <a:extLst>
              <a:ext uri="{FF2B5EF4-FFF2-40B4-BE49-F238E27FC236}">
                <a16:creationId xmlns:a16="http://schemas.microsoft.com/office/drawing/2014/main" id="{16EE5AAD-B41F-DE4F-8A7A-F0288979F657}"/>
              </a:ext>
            </a:extLst>
          </p:cNvPr>
          <p:cNvSpPr txBox="1"/>
          <p:nvPr/>
        </p:nvSpPr>
        <p:spPr>
          <a:xfrm>
            <a:off x="1226155" y="5366141"/>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two model should always be at similar “skill” level</a:t>
            </a:r>
          </a:p>
        </p:txBody>
      </p:sp>
    </p:spTree>
    <p:custDataLst>
      <p:tags r:id="rId1"/>
    </p:custDataLst>
    <p:extLst>
      <p:ext uri="{BB962C8B-B14F-4D97-AF65-F5344CB8AC3E}">
        <p14:creationId xmlns:p14="http://schemas.microsoft.com/office/powerpoint/2010/main" val="3805863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自然, 雨, 天空, 户外&#10;&#10;已生成极高可信度的说明"/>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5154" r="5152" b="6569"/>
          <a:stretch>
            <a:fillRect/>
          </a:stretch>
        </p:blipFill>
        <p:spPr>
          <a:xfrm>
            <a:off x="554182" y="391242"/>
            <a:ext cx="11083636" cy="6234545"/>
          </a:xfrm>
          <a:prstGeom prst="rect">
            <a:avLst/>
          </a:prstGeom>
        </p:spPr>
      </p:pic>
      <p:sp>
        <p:nvSpPr>
          <p:cNvPr id="4" name="矩形 3">
            <a:extLst>
              <a:ext uri="{FF2B5EF4-FFF2-40B4-BE49-F238E27FC236}">
                <a16:creationId xmlns:a16="http://schemas.microsoft.com/office/drawing/2014/main" id="{0C38F91D-3453-406F-9E98-3A44AD937ECE}"/>
              </a:ext>
            </a:extLst>
          </p:cNvPr>
          <p:cNvSpPr/>
          <p:nvPr/>
        </p:nvSpPr>
        <p:spPr>
          <a:xfrm>
            <a:off x="1805404" y="1662778"/>
            <a:ext cx="8581191" cy="2585323"/>
          </a:xfrm>
          <a:prstGeom prst="rect">
            <a:avLst/>
          </a:prstGeom>
          <a:noFill/>
        </p:spPr>
        <p:txBody>
          <a:bodyPr wrap="square" lIns="91440" tIns="45720" rIns="91440" bIns="45720">
            <a:spAutoFit/>
          </a:bodyPr>
          <a:lstStyle/>
          <a:p>
            <a:pPr algn="ctr"/>
            <a:r>
              <a:rPr lang="en-US" altLang="zh-TW" sz="5400" dirty="0">
                <a:ln w="0"/>
                <a:effectLst>
                  <a:outerShdw blurRad="38100" dist="19050" dir="2700000" algn="tl" rotWithShape="0">
                    <a:schemeClr val="dk1">
                      <a:alpha val="40000"/>
                    </a:schemeClr>
                  </a:outerShdw>
                </a:effectLst>
              </a:rPr>
              <a:t>DCGAN</a:t>
            </a:r>
          </a:p>
          <a:p>
            <a:pPr algn="ctr"/>
            <a:r>
              <a:rPr lang="en-US" altLang="zh-TW" sz="5400" dirty="0">
                <a:ln w="0"/>
                <a:effectLst>
                  <a:outerShdw blurRad="38100" dist="19050" dir="2700000" algn="tl" rotWithShape="0">
                    <a:schemeClr val="dk1">
                      <a:alpha val="40000"/>
                    </a:schemeClr>
                  </a:outerShdw>
                </a:effectLst>
              </a:rPr>
              <a:t>Pre-trained Model Exploration</a:t>
            </a:r>
          </a:p>
        </p:txBody>
      </p:sp>
      <p:sp>
        <p:nvSpPr>
          <p:cNvPr id="2" name="投影片編號版面配置區 1">
            <a:extLst>
              <a:ext uri="{FF2B5EF4-FFF2-40B4-BE49-F238E27FC236}">
                <a16:creationId xmlns:a16="http://schemas.microsoft.com/office/drawing/2014/main" id="{531E2453-F9CC-4881-B8CA-E963CB95C165}"/>
              </a:ext>
            </a:extLst>
          </p:cNvPr>
          <p:cNvSpPr>
            <a:spLocks noGrp="1"/>
          </p:cNvSpPr>
          <p:nvPr>
            <p:ph type="sldNum" sz="quarter" idx="12"/>
          </p:nvPr>
        </p:nvSpPr>
        <p:spPr/>
        <p:txBody>
          <a:bodyPr/>
          <a:lstStyle/>
          <a:p>
            <a:fld id="{565CE74E-AB26-4998-AD42-012C4C1AD076}" type="slidenum">
              <a:rPr lang="zh-CN" altLang="en-US" smtClean="0"/>
              <a:t>13</a:t>
            </a:fld>
            <a:endParaRPr lang="zh-CN" altLang="en-US"/>
          </a:p>
        </p:txBody>
      </p:sp>
    </p:spTree>
    <p:custDataLst>
      <p:tags r:id="rId1"/>
    </p:custDataLst>
    <p:extLst>
      <p:ext uri="{BB962C8B-B14F-4D97-AF65-F5344CB8AC3E}">
        <p14:creationId xmlns:p14="http://schemas.microsoft.com/office/powerpoint/2010/main" val="3212853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14</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170722" cy="553998"/>
          </a:xfrm>
          <a:prstGeom prst="rect">
            <a:avLst/>
          </a:prstGeom>
          <a:noFill/>
        </p:spPr>
        <p:txBody>
          <a:bodyPr wrap="none" rtlCol="0">
            <a:spAutoFit/>
          </a:bodyPr>
          <a:lstStyle/>
          <a:p>
            <a:r>
              <a:rPr lang="en-US" sz="3000" dirty="0"/>
              <a:t>Latent Space</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Diagram&#10;&#10;Description automatically generated">
            <a:extLst>
              <a:ext uri="{FF2B5EF4-FFF2-40B4-BE49-F238E27FC236}">
                <a16:creationId xmlns:a16="http://schemas.microsoft.com/office/drawing/2014/main" id="{6BAC155D-A7C8-0641-AECE-BFF197E27FA1}"/>
              </a:ext>
            </a:extLst>
          </p:cNvPr>
          <p:cNvPicPr>
            <a:picLocks noChangeAspect="1"/>
          </p:cNvPicPr>
          <p:nvPr/>
        </p:nvPicPr>
        <p:blipFill>
          <a:blip r:embed="rId3"/>
          <a:stretch>
            <a:fillRect/>
          </a:stretch>
        </p:blipFill>
        <p:spPr>
          <a:xfrm>
            <a:off x="1454150" y="773158"/>
            <a:ext cx="9283700" cy="4419600"/>
          </a:xfrm>
          <a:prstGeom prst="rect">
            <a:avLst/>
          </a:prstGeom>
        </p:spPr>
      </p:pic>
      <p:sp>
        <p:nvSpPr>
          <p:cNvPr id="7" name="Rectangle 6">
            <a:extLst>
              <a:ext uri="{FF2B5EF4-FFF2-40B4-BE49-F238E27FC236}">
                <a16:creationId xmlns:a16="http://schemas.microsoft.com/office/drawing/2014/main" id="{B85DF11E-5E2C-2945-B887-EBA26F7D329D}"/>
              </a:ext>
            </a:extLst>
          </p:cNvPr>
          <p:cNvSpPr/>
          <p:nvPr/>
        </p:nvSpPr>
        <p:spPr>
          <a:xfrm>
            <a:off x="637737" y="5484677"/>
            <a:ext cx="11063654" cy="1200329"/>
          </a:xfrm>
          <a:prstGeom prst="rect">
            <a:avLst/>
          </a:prstGeom>
        </p:spPr>
        <p:txBody>
          <a:bodyPr wrap="square">
            <a:spAutoFit/>
          </a:bodyPr>
          <a:lstStyle/>
          <a:p>
            <a:r>
              <a:rPr lang="en-US" dirty="0">
                <a:solidFill>
                  <a:srgbClr val="292929"/>
                </a:solidFill>
                <a:latin typeface="charter" panose="02040503050506020203" pitchFamily="18" charset="0"/>
              </a:rPr>
              <a:t>It must learn to store </a:t>
            </a:r>
            <a:r>
              <a:rPr lang="en-US" i="1" dirty="0">
                <a:solidFill>
                  <a:srgbClr val="292929"/>
                </a:solidFill>
                <a:latin typeface="Charter" panose="02040503050506020203" pitchFamily="18" charset="0"/>
              </a:rPr>
              <a:t>all relevant information </a:t>
            </a:r>
            <a:r>
              <a:rPr lang="en-US" dirty="0">
                <a:solidFill>
                  <a:srgbClr val="292929"/>
                </a:solidFill>
                <a:latin typeface="charter" panose="02040503050506020203" pitchFamily="18" charset="0"/>
              </a:rPr>
              <a:t>and disregard the noise. </a:t>
            </a:r>
            <a:br>
              <a:rPr lang="en-US" dirty="0">
                <a:solidFill>
                  <a:srgbClr val="292929"/>
                </a:solidFill>
                <a:latin typeface="charter" panose="02040503050506020203" pitchFamily="18" charset="0"/>
              </a:rPr>
            </a:br>
            <a:br>
              <a:rPr lang="en-US" dirty="0">
                <a:solidFill>
                  <a:srgbClr val="292929"/>
                </a:solidFill>
                <a:latin typeface="charter" panose="02040503050506020203" pitchFamily="18" charset="0"/>
              </a:rPr>
            </a:br>
            <a:r>
              <a:rPr lang="en-US" dirty="0">
                <a:solidFill>
                  <a:srgbClr val="292929"/>
                </a:solidFill>
                <a:latin typeface="charter" panose="02040503050506020203" pitchFamily="18" charset="0"/>
              </a:rPr>
              <a:t>This is the value of compression- it allows us to get rid of any extraneous information, and only focus on the most important features.</a:t>
            </a:r>
            <a:endParaRPr lang="en-US" dirty="0"/>
          </a:p>
        </p:txBody>
      </p:sp>
    </p:spTree>
    <p:custDataLst>
      <p:tags r:id="rId1"/>
    </p:custDataLst>
    <p:extLst>
      <p:ext uri="{BB962C8B-B14F-4D97-AF65-F5344CB8AC3E}">
        <p14:creationId xmlns:p14="http://schemas.microsoft.com/office/powerpoint/2010/main" val="1259174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15</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6511206" cy="553998"/>
          </a:xfrm>
          <a:prstGeom prst="rect">
            <a:avLst/>
          </a:prstGeom>
          <a:noFill/>
        </p:spPr>
        <p:txBody>
          <a:bodyPr wrap="none" rtlCol="0">
            <a:spAutoFit/>
          </a:bodyPr>
          <a:lstStyle/>
          <a:p>
            <a:r>
              <a:rPr lang="en-US" sz="3000" dirty="0"/>
              <a:t>Latent Space: Bottleneck Problem in NLP</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8" name="Picture 7">
            <a:extLst>
              <a:ext uri="{FF2B5EF4-FFF2-40B4-BE49-F238E27FC236}">
                <a16:creationId xmlns:a16="http://schemas.microsoft.com/office/drawing/2014/main" id="{65D3D9C4-00B8-FC42-9A4F-23B4EF87A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6762" y="1657526"/>
            <a:ext cx="8974711" cy="3767541"/>
          </a:xfrm>
          <a:prstGeom prst="rect">
            <a:avLst/>
          </a:prstGeom>
        </p:spPr>
      </p:pic>
    </p:spTree>
    <p:custDataLst>
      <p:tags r:id="rId1"/>
    </p:custDataLst>
    <p:extLst>
      <p:ext uri="{BB962C8B-B14F-4D97-AF65-F5344CB8AC3E}">
        <p14:creationId xmlns:p14="http://schemas.microsoft.com/office/powerpoint/2010/main" val="3211819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16</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170722" cy="553998"/>
          </a:xfrm>
          <a:prstGeom prst="rect">
            <a:avLst/>
          </a:prstGeom>
          <a:noFill/>
        </p:spPr>
        <p:txBody>
          <a:bodyPr wrap="none" rtlCol="0">
            <a:spAutoFit/>
          </a:bodyPr>
          <a:lstStyle/>
          <a:p>
            <a:r>
              <a:rPr lang="en-US" sz="3000" dirty="0"/>
              <a:t>Latent Space</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3" name="Rectangle 2">
            <a:extLst>
              <a:ext uri="{FF2B5EF4-FFF2-40B4-BE49-F238E27FC236}">
                <a16:creationId xmlns:a16="http://schemas.microsoft.com/office/drawing/2014/main" id="{5BE46553-3B6C-FD44-AA66-9238C9998EDD}"/>
              </a:ext>
            </a:extLst>
          </p:cNvPr>
          <p:cNvSpPr/>
          <p:nvPr/>
        </p:nvSpPr>
        <p:spPr>
          <a:xfrm>
            <a:off x="1111624" y="1423697"/>
            <a:ext cx="10242176" cy="4199611"/>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t>Convolutional Autoencoders (CAE)</a:t>
            </a:r>
          </a:p>
          <a:p>
            <a:pPr>
              <a:lnSpc>
                <a:spcPct val="150000"/>
              </a:lnSpc>
            </a:pPr>
            <a:endParaRPr lang="en-US" sz="2000" dirty="0"/>
          </a:p>
          <a:p>
            <a:pPr>
              <a:lnSpc>
                <a:spcPct val="150000"/>
              </a:lnSpc>
            </a:pPr>
            <a:r>
              <a:rPr lang="en-US" sz="2000" dirty="0"/>
              <a:t>A popular use for autoencoders is to apply them to images. The trick is to replace fully connected layers by convolutional layers. These, along with pooling layers, convert the input from wide and thin (let’s say 100 x 100 px with 3 channels — RGB) to narrow and thick. </a:t>
            </a:r>
          </a:p>
          <a:p>
            <a:pPr>
              <a:lnSpc>
                <a:spcPct val="150000"/>
              </a:lnSpc>
            </a:pPr>
            <a:endParaRPr lang="en-US" sz="2000" dirty="0"/>
          </a:p>
          <a:p>
            <a:pPr>
              <a:lnSpc>
                <a:spcPct val="150000"/>
              </a:lnSpc>
            </a:pPr>
            <a:r>
              <a:rPr lang="en-US" sz="2000" dirty="0"/>
              <a:t>This helps the network extract visual features from the images, and therefore obtain a much more accurate latent space representation. The reconstruction process uses </a:t>
            </a:r>
            <a:r>
              <a:rPr lang="en-US" sz="2000" dirty="0" err="1"/>
              <a:t>upsampling</a:t>
            </a:r>
            <a:r>
              <a:rPr lang="en-US" sz="2000" dirty="0"/>
              <a:t> and convolutions.</a:t>
            </a:r>
          </a:p>
        </p:txBody>
      </p:sp>
    </p:spTree>
    <p:custDataLst>
      <p:tags r:id="rId1"/>
    </p:custDataLst>
    <p:extLst>
      <p:ext uri="{BB962C8B-B14F-4D97-AF65-F5344CB8AC3E}">
        <p14:creationId xmlns:p14="http://schemas.microsoft.com/office/powerpoint/2010/main" val="581045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17</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3586751" cy="553998"/>
          </a:xfrm>
          <a:prstGeom prst="rect">
            <a:avLst/>
          </a:prstGeom>
          <a:noFill/>
        </p:spPr>
        <p:txBody>
          <a:bodyPr wrap="none" rtlCol="0">
            <a:spAutoFit/>
          </a:bodyPr>
          <a:lstStyle/>
          <a:p>
            <a:r>
              <a:rPr lang="en-US" sz="3000" dirty="0"/>
              <a:t>Affine Transformation</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Icon&#10;&#10;Description automatically generated">
            <a:extLst>
              <a:ext uri="{FF2B5EF4-FFF2-40B4-BE49-F238E27FC236}">
                <a16:creationId xmlns:a16="http://schemas.microsoft.com/office/drawing/2014/main" id="{30D4D010-82E3-DC44-90E5-4E84B451A515}"/>
              </a:ext>
            </a:extLst>
          </p:cNvPr>
          <p:cNvPicPr>
            <a:picLocks noChangeAspect="1"/>
          </p:cNvPicPr>
          <p:nvPr/>
        </p:nvPicPr>
        <p:blipFill>
          <a:blip r:embed="rId3"/>
          <a:stretch>
            <a:fillRect/>
          </a:stretch>
        </p:blipFill>
        <p:spPr>
          <a:xfrm>
            <a:off x="2414932" y="1921295"/>
            <a:ext cx="1600200" cy="1587500"/>
          </a:xfrm>
          <a:prstGeom prst="rect">
            <a:avLst/>
          </a:prstGeom>
        </p:spPr>
      </p:pic>
      <p:pic>
        <p:nvPicPr>
          <p:cNvPr id="8" name="Picture 7" descr="A picture containing logo&#10;&#10;Description automatically generated">
            <a:extLst>
              <a:ext uri="{FF2B5EF4-FFF2-40B4-BE49-F238E27FC236}">
                <a16:creationId xmlns:a16="http://schemas.microsoft.com/office/drawing/2014/main" id="{E62F7CDC-D77F-1C44-9E6A-FF2A313D92C1}"/>
              </a:ext>
            </a:extLst>
          </p:cNvPr>
          <p:cNvPicPr>
            <a:picLocks noChangeAspect="1"/>
          </p:cNvPicPr>
          <p:nvPr/>
        </p:nvPicPr>
        <p:blipFill>
          <a:blip r:embed="rId4"/>
          <a:stretch>
            <a:fillRect/>
          </a:stretch>
        </p:blipFill>
        <p:spPr>
          <a:xfrm>
            <a:off x="5295900" y="1921295"/>
            <a:ext cx="1600200" cy="1587500"/>
          </a:xfrm>
          <a:prstGeom prst="rect">
            <a:avLst/>
          </a:prstGeom>
        </p:spPr>
      </p:pic>
      <p:pic>
        <p:nvPicPr>
          <p:cNvPr id="10" name="Picture 9" descr="A picture containing graphical user interface&#10;&#10;Description automatically generated">
            <a:extLst>
              <a:ext uri="{FF2B5EF4-FFF2-40B4-BE49-F238E27FC236}">
                <a16:creationId xmlns:a16="http://schemas.microsoft.com/office/drawing/2014/main" id="{5D61856C-2A06-4249-85EE-F326F2577672}"/>
              </a:ext>
            </a:extLst>
          </p:cNvPr>
          <p:cNvPicPr>
            <a:picLocks noChangeAspect="1"/>
          </p:cNvPicPr>
          <p:nvPr/>
        </p:nvPicPr>
        <p:blipFill>
          <a:blip r:embed="rId5"/>
          <a:stretch>
            <a:fillRect/>
          </a:stretch>
        </p:blipFill>
        <p:spPr>
          <a:xfrm>
            <a:off x="2414932" y="4254740"/>
            <a:ext cx="1600200" cy="1587500"/>
          </a:xfrm>
          <a:prstGeom prst="rect">
            <a:avLst/>
          </a:prstGeom>
        </p:spPr>
      </p:pic>
      <p:pic>
        <p:nvPicPr>
          <p:cNvPr id="13" name="Picture 12" descr="A picture containing icon&#10;&#10;Description automatically generated">
            <a:extLst>
              <a:ext uri="{FF2B5EF4-FFF2-40B4-BE49-F238E27FC236}">
                <a16:creationId xmlns:a16="http://schemas.microsoft.com/office/drawing/2014/main" id="{40C4245F-10A5-984A-AE3C-72E0243AB981}"/>
              </a:ext>
            </a:extLst>
          </p:cNvPr>
          <p:cNvPicPr>
            <a:picLocks noChangeAspect="1"/>
          </p:cNvPicPr>
          <p:nvPr/>
        </p:nvPicPr>
        <p:blipFill>
          <a:blip r:embed="rId6"/>
          <a:stretch>
            <a:fillRect/>
          </a:stretch>
        </p:blipFill>
        <p:spPr>
          <a:xfrm>
            <a:off x="5308192" y="4229422"/>
            <a:ext cx="1600200" cy="1587500"/>
          </a:xfrm>
          <a:prstGeom prst="rect">
            <a:avLst/>
          </a:prstGeom>
        </p:spPr>
      </p:pic>
      <p:pic>
        <p:nvPicPr>
          <p:cNvPr id="15" name="Picture 14" descr="Qr code&#10;&#10;Description automatically generated">
            <a:extLst>
              <a:ext uri="{FF2B5EF4-FFF2-40B4-BE49-F238E27FC236}">
                <a16:creationId xmlns:a16="http://schemas.microsoft.com/office/drawing/2014/main" id="{C24096B6-9BC4-454C-A788-F1F03BB60E56}"/>
              </a:ext>
            </a:extLst>
          </p:cNvPr>
          <p:cNvPicPr>
            <a:picLocks noChangeAspect="1"/>
          </p:cNvPicPr>
          <p:nvPr/>
        </p:nvPicPr>
        <p:blipFill>
          <a:blip r:embed="rId7"/>
          <a:stretch>
            <a:fillRect/>
          </a:stretch>
        </p:blipFill>
        <p:spPr>
          <a:xfrm>
            <a:off x="8270244" y="3081390"/>
            <a:ext cx="1600200" cy="1587500"/>
          </a:xfrm>
          <a:prstGeom prst="rect">
            <a:avLst/>
          </a:prstGeom>
        </p:spPr>
      </p:pic>
    </p:spTree>
    <p:custDataLst>
      <p:tags r:id="rId1"/>
    </p:custDataLst>
    <p:extLst>
      <p:ext uri="{BB962C8B-B14F-4D97-AF65-F5344CB8AC3E}">
        <p14:creationId xmlns:p14="http://schemas.microsoft.com/office/powerpoint/2010/main" val="1028169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18</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1528880" cy="553998"/>
          </a:xfrm>
          <a:prstGeom prst="rect">
            <a:avLst/>
          </a:prstGeom>
          <a:noFill/>
        </p:spPr>
        <p:txBody>
          <a:bodyPr wrap="none" rtlCol="0">
            <a:spAutoFit/>
          </a:bodyPr>
          <a:lstStyle/>
          <a:p>
            <a:r>
              <a:rPr lang="en-US" sz="3000" dirty="0"/>
              <a:t>Datasets</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B626F3F-AC6E-524C-B01E-3EC75F37A386}"/>
              </a:ext>
            </a:extLst>
          </p:cNvPr>
          <p:cNvSpPr txBox="1"/>
          <p:nvPr/>
        </p:nvSpPr>
        <p:spPr>
          <a:xfrm>
            <a:off x="930088" y="3852086"/>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FFHQ Dataset (1024*1024, 10K)</a:t>
            </a:r>
          </a:p>
        </p:txBody>
      </p:sp>
      <p:sp>
        <p:nvSpPr>
          <p:cNvPr id="8" name="TextBox 7">
            <a:extLst>
              <a:ext uri="{FF2B5EF4-FFF2-40B4-BE49-F238E27FC236}">
                <a16:creationId xmlns:a16="http://schemas.microsoft.com/office/drawing/2014/main" id="{881D8EB6-0460-B943-AC48-10CBC347B287}"/>
              </a:ext>
            </a:extLst>
          </p:cNvPr>
          <p:cNvSpPr txBox="1"/>
          <p:nvPr/>
        </p:nvSpPr>
        <p:spPr>
          <a:xfrm>
            <a:off x="930088" y="4434607"/>
            <a:ext cx="97396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Large-scale </a:t>
            </a:r>
            <a:r>
              <a:rPr lang="en-US" sz="2400" dirty="0" err="1"/>
              <a:t>CelebFaces</a:t>
            </a:r>
            <a:r>
              <a:rPr lang="en-US" sz="2400" dirty="0"/>
              <a:t> Attributes (</a:t>
            </a:r>
            <a:r>
              <a:rPr lang="en-US" sz="2400" dirty="0" err="1"/>
              <a:t>CelebA</a:t>
            </a:r>
            <a:r>
              <a:rPr lang="en-US" sz="2400" dirty="0"/>
              <a:t>) Dataset</a:t>
            </a:r>
          </a:p>
        </p:txBody>
      </p:sp>
      <p:sp>
        <p:nvSpPr>
          <p:cNvPr id="3" name="Rectangle 2">
            <a:extLst>
              <a:ext uri="{FF2B5EF4-FFF2-40B4-BE49-F238E27FC236}">
                <a16:creationId xmlns:a16="http://schemas.microsoft.com/office/drawing/2014/main" id="{1925A1D2-F8F6-F14C-BDBE-7E6C41BE1300}"/>
              </a:ext>
            </a:extLst>
          </p:cNvPr>
          <p:cNvSpPr/>
          <p:nvPr/>
        </p:nvSpPr>
        <p:spPr>
          <a:xfrm>
            <a:off x="930088" y="1617266"/>
            <a:ext cx="10331823" cy="1938992"/>
          </a:xfrm>
          <a:prstGeom prst="rect">
            <a:avLst/>
          </a:prstGeom>
        </p:spPr>
        <p:txBody>
          <a:bodyPr wrap="square">
            <a:spAutoFit/>
          </a:bodyPr>
          <a:lstStyle/>
          <a:p>
            <a:pPr fontAlgn="base"/>
            <a:r>
              <a:rPr lang="en-US" sz="2400" dirty="0">
                <a:latin typeface="Inter"/>
              </a:rPr>
              <a:t>The Stanford Dogs dataset contains images of </a:t>
            </a:r>
            <a:r>
              <a:rPr lang="en-US" sz="2400" b="1" dirty="0">
                <a:latin typeface="inherit"/>
              </a:rPr>
              <a:t>120 breeds</a:t>
            </a:r>
            <a:r>
              <a:rPr lang="en-US" sz="2400" dirty="0">
                <a:latin typeface="Inter"/>
              </a:rPr>
              <a:t> of dogs from around the world</a:t>
            </a:r>
          </a:p>
          <a:p>
            <a:pPr fontAlgn="base">
              <a:buFont typeface="Arial" panose="020B0604020202020204" pitchFamily="34" charset="0"/>
              <a:buChar char="•"/>
            </a:pPr>
            <a:r>
              <a:rPr lang="en-US" sz="2400" dirty="0">
                <a:latin typeface="Inter"/>
              </a:rPr>
              <a:t> Number of categories: 120</a:t>
            </a:r>
          </a:p>
          <a:p>
            <a:pPr fontAlgn="base">
              <a:buFont typeface="Arial" panose="020B0604020202020204" pitchFamily="34" charset="0"/>
              <a:buChar char="•"/>
            </a:pPr>
            <a:r>
              <a:rPr lang="en-US" sz="2400" dirty="0">
                <a:latin typeface="Inter"/>
              </a:rPr>
              <a:t> Number of images: 20,580</a:t>
            </a:r>
          </a:p>
          <a:p>
            <a:pPr fontAlgn="base">
              <a:buFont typeface="Arial" panose="020B0604020202020204" pitchFamily="34" charset="0"/>
              <a:buChar char="•"/>
            </a:pPr>
            <a:r>
              <a:rPr lang="en-US" sz="2400" dirty="0">
                <a:latin typeface="Inter"/>
              </a:rPr>
              <a:t> Annotations: Class labels, Bounding boxes</a:t>
            </a:r>
            <a:endParaRPr lang="en-US" sz="2400" b="0" i="0" dirty="0">
              <a:effectLst/>
              <a:latin typeface="Inter"/>
            </a:endParaRPr>
          </a:p>
        </p:txBody>
      </p:sp>
    </p:spTree>
    <p:custDataLst>
      <p:tags r:id="rId1"/>
    </p:custDataLst>
    <p:extLst>
      <p:ext uri="{BB962C8B-B14F-4D97-AF65-F5344CB8AC3E}">
        <p14:creationId xmlns:p14="http://schemas.microsoft.com/office/powerpoint/2010/main" val="1270128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19</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130327" cy="553998"/>
          </a:xfrm>
          <a:prstGeom prst="rect">
            <a:avLst/>
          </a:prstGeom>
          <a:noFill/>
        </p:spPr>
        <p:txBody>
          <a:bodyPr wrap="none" rtlCol="0">
            <a:spAutoFit/>
          </a:bodyPr>
          <a:lstStyle/>
          <a:p>
            <a:r>
              <a:rPr lang="en-US" sz="3000" dirty="0"/>
              <a:t>Experiments</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3" name="Rectangle 2">
            <a:hlinkClick r:id="rId3"/>
            <a:extLst>
              <a:ext uri="{FF2B5EF4-FFF2-40B4-BE49-F238E27FC236}">
                <a16:creationId xmlns:a16="http://schemas.microsoft.com/office/drawing/2014/main" id="{101DFB15-8A47-2B49-82D8-C011A828F0D4}"/>
              </a:ext>
            </a:extLst>
          </p:cNvPr>
          <p:cNvSpPr/>
          <p:nvPr/>
        </p:nvSpPr>
        <p:spPr>
          <a:xfrm>
            <a:off x="1130423" y="1899970"/>
            <a:ext cx="9753600" cy="646331"/>
          </a:xfrm>
          <a:prstGeom prst="rect">
            <a:avLst/>
          </a:prstGeom>
        </p:spPr>
        <p:txBody>
          <a:bodyPr wrap="square">
            <a:spAutoFit/>
          </a:bodyPr>
          <a:lstStyle/>
          <a:p>
            <a:r>
              <a:rPr lang="en-US" dirty="0"/>
              <a:t>https://</a:t>
            </a:r>
            <a:r>
              <a:rPr lang="en-US" dirty="0" err="1"/>
              <a:t>colab.research.google.com</a:t>
            </a:r>
            <a:r>
              <a:rPr lang="en-US" dirty="0"/>
              <a:t>/</a:t>
            </a:r>
            <a:r>
              <a:rPr lang="en-US" dirty="0" err="1"/>
              <a:t>github</a:t>
            </a:r>
            <a:r>
              <a:rPr lang="en-US" dirty="0"/>
              <a:t>/</a:t>
            </a:r>
            <a:r>
              <a:rPr lang="en-US" dirty="0" err="1"/>
              <a:t>theQuert</a:t>
            </a:r>
            <a:r>
              <a:rPr lang="en-US" dirty="0"/>
              <a:t>/</a:t>
            </a:r>
            <a:r>
              <a:rPr lang="en-US" dirty="0" err="1"/>
              <a:t>iganfun</a:t>
            </a:r>
            <a:r>
              <a:rPr lang="en-US" dirty="0"/>
              <a:t>/blob/main/models/</a:t>
            </a:r>
            <a:r>
              <a:rPr lang="en-US" dirty="0" err="1"/>
              <a:t>GANs_Dog_Images.ipynb</a:t>
            </a:r>
            <a:endParaRPr lang="en-US" dirty="0"/>
          </a:p>
        </p:txBody>
      </p:sp>
    </p:spTree>
    <p:custDataLst>
      <p:tags r:id="rId1"/>
    </p:custDataLst>
    <p:extLst>
      <p:ext uri="{BB962C8B-B14F-4D97-AF65-F5344CB8AC3E}">
        <p14:creationId xmlns:p14="http://schemas.microsoft.com/office/powerpoint/2010/main" val="1786685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2</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115900" cy="553998"/>
          </a:xfrm>
          <a:prstGeom prst="rect">
            <a:avLst/>
          </a:prstGeom>
          <a:noFill/>
        </p:spPr>
        <p:txBody>
          <a:bodyPr wrap="none" rtlCol="0">
            <a:spAutoFit/>
          </a:bodyPr>
          <a:lstStyle/>
          <a:p>
            <a:r>
              <a:rPr lang="en-US" sz="3000" dirty="0"/>
              <a:t>Architecture</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Diagram&#10;&#10;Description automatically generated">
            <a:extLst>
              <a:ext uri="{FF2B5EF4-FFF2-40B4-BE49-F238E27FC236}">
                <a16:creationId xmlns:a16="http://schemas.microsoft.com/office/drawing/2014/main" id="{196BFCE1-C8BA-EF44-AC65-F3B53D4493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333" y="1669592"/>
            <a:ext cx="10058400" cy="4593394"/>
          </a:xfrm>
          <a:prstGeom prst="rect">
            <a:avLst/>
          </a:prstGeom>
        </p:spPr>
      </p:pic>
    </p:spTree>
    <p:custDataLst>
      <p:tags r:id="rId1"/>
    </p:custDataLst>
    <p:extLst>
      <p:ext uri="{BB962C8B-B14F-4D97-AF65-F5344CB8AC3E}">
        <p14:creationId xmlns:p14="http://schemas.microsoft.com/office/powerpoint/2010/main" val="121096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图片包含 自然, 雨, 天空, 户外&#10;&#10;已生成极高可信度的说明"/>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5154" r="5152" b="6569"/>
          <a:stretch>
            <a:fillRect/>
          </a:stretch>
        </p:blipFill>
        <p:spPr>
          <a:xfrm>
            <a:off x="554182" y="391242"/>
            <a:ext cx="11083636" cy="6234545"/>
          </a:xfrm>
          <a:prstGeom prst="rect">
            <a:avLst/>
          </a:prstGeom>
        </p:spPr>
      </p:pic>
      <p:sp>
        <p:nvSpPr>
          <p:cNvPr id="4" name="矩形 3">
            <a:extLst>
              <a:ext uri="{FF2B5EF4-FFF2-40B4-BE49-F238E27FC236}">
                <a16:creationId xmlns:a16="http://schemas.microsoft.com/office/drawing/2014/main" id="{0C38F91D-3453-406F-9E98-3A44AD937ECE}"/>
              </a:ext>
            </a:extLst>
          </p:cNvPr>
          <p:cNvSpPr/>
          <p:nvPr/>
        </p:nvSpPr>
        <p:spPr>
          <a:xfrm>
            <a:off x="1805404" y="1662778"/>
            <a:ext cx="8581191" cy="2585323"/>
          </a:xfrm>
          <a:prstGeom prst="rect">
            <a:avLst/>
          </a:prstGeom>
          <a:noFill/>
        </p:spPr>
        <p:txBody>
          <a:bodyPr wrap="square" lIns="91440" tIns="45720" rIns="91440" bIns="45720">
            <a:spAutoFit/>
          </a:bodyPr>
          <a:lstStyle/>
          <a:p>
            <a:pPr algn="ctr"/>
            <a:r>
              <a:rPr lang="en-US" altLang="zh-TW" sz="5400" dirty="0" err="1">
                <a:ln w="0"/>
                <a:effectLst>
                  <a:outerShdw blurRad="38100" dist="19050" dir="2700000" algn="tl" rotWithShape="0">
                    <a:schemeClr val="dk1">
                      <a:alpha val="40000"/>
                    </a:schemeClr>
                  </a:outerShdw>
                </a:effectLst>
              </a:rPr>
              <a:t>StyleGAN</a:t>
            </a:r>
            <a:endParaRPr lang="en-US" altLang="zh-TW" sz="5400" dirty="0">
              <a:ln w="0"/>
              <a:effectLst>
                <a:outerShdw blurRad="38100" dist="19050" dir="2700000" algn="tl" rotWithShape="0">
                  <a:schemeClr val="dk1">
                    <a:alpha val="40000"/>
                  </a:schemeClr>
                </a:outerShdw>
              </a:effectLst>
            </a:endParaRPr>
          </a:p>
          <a:p>
            <a:pPr algn="ctr"/>
            <a:r>
              <a:rPr lang="en-US" altLang="zh-TW" sz="5400" dirty="0">
                <a:ln w="0"/>
                <a:effectLst>
                  <a:outerShdw blurRad="38100" dist="19050" dir="2700000" algn="tl" rotWithShape="0">
                    <a:schemeClr val="dk1">
                      <a:alpha val="40000"/>
                    </a:schemeClr>
                  </a:outerShdw>
                </a:effectLst>
              </a:rPr>
              <a:t>Pre-trained Model Exploration</a:t>
            </a:r>
          </a:p>
        </p:txBody>
      </p:sp>
      <p:sp>
        <p:nvSpPr>
          <p:cNvPr id="2" name="投影片編號版面配置區 1">
            <a:extLst>
              <a:ext uri="{FF2B5EF4-FFF2-40B4-BE49-F238E27FC236}">
                <a16:creationId xmlns:a16="http://schemas.microsoft.com/office/drawing/2014/main" id="{531E2453-F9CC-4881-B8CA-E963CB95C165}"/>
              </a:ext>
            </a:extLst>
          </p:cNvPr>
          <p:cNvSpPr>
            <a:spLocks noGrp="1"/>
          </p:cNvSpPr>
          <p:nvPr>
            <p:ph type="sldNum" sz="quarter" idx="12"/>
          </p:nvPr>
        </p:nvSpPr>
        <p:spPr/>
        <p:txBody>
          <a:bodyPr/>
          <a:lstStyle/>
          <a:p>
            <a:fld id="{565CE74E-AB26-4998-AD42-012C4C1AD076}" type="slidenum">
              <a:rPr lang="zh-CN" altLang="en-US" smtClean="0"/>
              <a:t>20</a:t>
            </a:fld>
            <a:endParaRPr lang="zh-CN" altLang="en-US"/>
          </a:p>
        </p:txBody>
      </p:sp>
    </p:spTree>
    <p:custDataLst>
      <p:tags r:id="rId1"/>
    </p:custDataLst>
    <p:extLst>
      <p:ext uri="{BB962C8B-B14F-4D97-AF65-F5344CB8AC3E}">
        <p14:creationId xmlns:p14="http://schemas.microsoft.com/office/powerpoint/2010/main" val="18422414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21</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084225" cy="553998"/>
          </a:xfrm>
          <a:prstGeom prst="rect">
            <a:avLst/>
          </a:prstGeom>
          <a:noFill/>
        </p:spPr>
        <p:txBody>
          <a:bodyPr wrap="none" rtlCol="0">
            <a:spAutoFit/>
          </a:bodyPr>
          <a:lstStyle/>
          <a:p>
            <a:r>
              <a:rPr lang="en-US" sz="3000" dirty="0"/>
              <a:t>Style Mixing</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Tree>
    <p:custDataLst>
      <p:tags r:id="rId1"/>
    </p:custDataLst>
    <p:extLst>
      <p:ext uri="{BB962C8B-B14F-4D97-AF65-F5344CB8AC3E}">
        <p14:creationId xmlns:p14="http://schemas.microsoft.com/office/powerpoint/2010/main" val="2305826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22</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3254994" cy="553998"/>
          </a:xfrm>
          <a:prstGeom prst="rect">
            <a:avLst/>
          </a:prstGeom>
          <a:noFill/>
        </p:spPr>
        <p:txBody>
          <a:bodyPr wrap="none" rtlCol="0">
            <a:spAutoFit/>
          </a:bodyPr>
          <a:lstStyle/>
          <a:p>
            <a:r>
              <a:rPr lang="en-US" sz="3000" dirty="0"/>
              <a:t>Stochastic Variation</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Tree>
    <p:custDataLst>
      <p:tags r:id="rId1"/>
    </p:custDataLst>
    <p:extLst>
      <p:ext uri="{BB962C8B-B14F-4D97-AF65-F5344CB8AC3E}">
        <p14:creationId xmlns:p14="http://schemas.microsoft.com/office/powerpoint/2010/main" val="40021823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23</a:t>
            </a:fld>
            <a:endParaRPr lang="zh-CN" altLang="en-US"/>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7" name="文字方塊 6">
            <a:extLst>
              <a:ext uri="{FF2B5EF4-FFF2-40B4-BE49-F238E27FC236}">
                <a16:creationId xmlns:a16="http://schemas.microsoft.com/office/drawing/2014/main" id="{D1DAFFE7-2852-3148-836F-09D6A40A9F61}"/>
              </a:ext>
            </a:extLst>
          </p:cNvPr>
          <p:cNvSpPr txBox="1"/>
          <p:nvPr/>
        </p:nvSpPr>
        <p:spPr>
          <a:xfrm>
            <a:off x="249115" y="428671"/>
            <a:ext cx="7388689" cy="553998"/>
          </a:xfrm>
          <a:prstGeom prst="rect">
            <a:avLst/>
          </a:prstGeom>
          <a:noFill/>
        </p:spPr>
        <p:txBody>
          <a:bodyPr wrap="none" rtlCol="0">
            <a:spAutoFit/>
          </a:bodyPr>
          <a:lstStyle/>
          <a:p>
            <a:r>
              <a:rPr lang="en-US" sz="3000" dirty="0"/>
              <a:t>Separation of Global Effects from Stochasticity</a:t>
            </a:r>
          </a:p>
        </p:txBody>
      </p:sp>
    </p:spTree>
    <p:custDataLst>
      <p:tags r:id="rId1"/>
    </p:custDataLst>
    <p:extLst>
      <p:ext uri="{BB962C8B-B14F-4D97-AF65-F5344CB8AC3E}">
        <p14:creationId xmlns:p14="http://schemas.microsoft.com/office/powerpoint/2010/main" val="4263208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3</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3489097" cy="553998"/>
          </a:xfrm>
          <a:prstGeom prst="rect">
            <a:avLst/>
          </a:prstGeom>
          <a:noFill/>
        </p:spPr>
        <p:txBody>
          <a:bodyPr wrap="none" rtlCol="0">
            <a:spAutoFit/>
          </a:bodyPr>
          <a:lstStyle/>
          <a:p>
            <a:r>
              <a:rPr lang="en-US" sz="3000" dirty="0"/>
              <a:t>Model: Discriminator</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7A8220D6-3CD0-404E-8B88-00053AA3EFAF}"/>
              </a:ext>
            </a:extLst>
          </p:cNvPr>
          <p:cNvSpPr txBox="1"/>
          <p:nvPr/>
        </p:nvSpPr>
        <p:spPr>
          <a:xfrm>
            <a:off x="970643" y="1274964"/>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Classifier: Classify by “</a:t>
            </a:r>
            <a:r>
              <a:rPr lang="en-US" sz="2400" dirty="0">
                <a:solidFill>
                  <a:srgbClr val="FF0000"/>
                </a:solidFill>
              </a:rPr>
              <a:t>Features of Images</a:t>
            </a:r>
            <a:r>
              <a:rPr lang="en-US" sz="2400" dirty="0"/>
              <a:t>”</a:t>
            </a:r>
          </a:p>
        </p:txBody>
      </p:sp>
      <p:pic>
        <p:nvPicPr>
          <p:cNvPr id="10" name="Picture 9" descr="A picture containing indoor&#10;&#10;Description automatically generated">
            <a:extLst>
              <a:ext uri="{FF2B5EF4-FFF2-40B4-BE49-F238E27FC236}">
                <a16:creationId xmlns:a16="http://schemas.microsoft.com/office/drawing/2014/main" id="{485A30FC-C338-9541-BD6C-FDCD9CD0F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4267" y="2908617"/>
            <a:ext cx="6783916" cy="3812858"/>
          </a:xfrm>
          <a:prstGeom prst="rect">
            <a:avLst/>
          </a:prstGeom>
        </p:spPr>
      </p:pic>
      <p:pic>
        <p:nvPicPr>
          <p:cNvPr id="13" name="Picture 12" descr="A picture containing whiteboard&#10;&#10;Description automatically generated">
            <a:extLst>
              <a:ext uri="{FF2B5EF4-FFF2-40B4-BE49-F238E27FC236}">
                <a16:creationId xmlns:a16="http://schemas.microsoft.com/office/drawing/2014/main" id="{C5909C13-9CD3-8C4D-B1D5-8B18423CC4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0199" y="1975301"/>
            <a:ext cx="982134" cy="407552"/>
          </a:xfrm>
          <a:prstGeom prst="rect">
            <a:avLst/>
          </a:prstGeom>
        </p:spPr>
      </p:pic>
      <p:sp>
        <p:nvSpPr>
          <p:cNvPr id="14" name="TextBox 13">
            <a:extLst>
              <a:ext uri="{FF2B5EF4-FFF2-40B4-BE49-F238E27FC236}">
                <a16:creationId xmlns:a16="http://schemas.microsoft.com/office/drawing/2014/main" id="{2EE0598C-42A2-BF41-905A-DC1B41D217DC}"/>
              </a:ext>
            </a:extLst>
          </p:cNvPr>
          <p:cNvSpPr txBox="1"/>
          <p:nvPr/>
        </p:nvSpPr>
        <p:spPr>
          <a:xfrm>
            <a:off x="3239710" y="1975301"/>
            <a:ext cx="8114090" cy="461665"/>
          </a:xfrm>
          <a:prstGeom prst="rect">
            <a:avLst/>
          </a:prstGeom>
          <a:noFill/>
        </p:spPr>
        <p:txBody>
          <a:bodyPr wrap="square" rtlCol="0">
            <a:spAutoFit/>
          </a:bodyPr>
          <a:lstStyle/>
          <a:p>
            <a:r>
              <a:rPr lang="en-US" sz="2400" dirty="0"/>
              <a:t>x: features of images, y: label (0/1)</a:t>
            </a:r>
          </a:p>
        </p:txBody>
      </p:sp>
      <p:pic>
        <p:nvPicPr>
          <p:cNvPr id="16" name="Picture 15" descr="A picture containing text, clipart&#10;&#10;Description automatically generated">
            <a:extLst>
              <a:ext uri="{FF2B5EF4-FFF2-40B4-BE49-F238E27FC236}">
                <a16:creationId xmlns:a16="http://schemas.microsoft.com/office/drawing/2014/main" id="{87A83965-2002-2845-A724-EF3871F704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50592" y="2152020"/>
            <a:ext cx="2269858" cy="461666"/>
          </a:xfrm>
          <a:prstGeom prst="rect">
            <a:avLst/>
          </a:prstGeom>
        </p:spPr>
      </p:pic>
      <p:pic>
        <p:nvPicPr>
          <p:cNvPr id="18" name="Picture 17" descr="A picture containing text&#10;&#10;Description automatically generated">
            <a:extLst>
              <a:ext uri="{FF2B5EF4-FFF2-40B4-BE49-F238E27FC236}">
                <a16:creationId xmlns:a16="http://schemas.microsoft.com/office/drawing/2014/main" id="{F142B308-D9BE-7144-A4B6-D6460DA032B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15683" y="2966791"/>
            <a:ext cx="2395783" cy="462209"/>
          </a:xfrm>
          <a:prstGeom prst="rect">
            <a:avLst/>
          </a:prstGeom>
        </p:spPr>
      </p:pic>
      <p:sp>
        <p:nvSpPr>
          <p:cNvPr id="15" name="TextBox 14">
            <a:extLst>
              <a:ext uri="{FF2B5EF4-FFF2-40B4-BE49-F238E27FC236}">
                <a16:creationId xmlns:a16="http://schemas.microsoft.com/office/drawing/2014/main" id="{B41AEEEB-7FFC-C74C-AFE6-A80725C53684}"/>
              </a:ext>
            </a:extLst>
          </p:cNvPr>
          <p:cNvSpPr txBox="1"/>
          <p:nvPr/>
        </p:nvSpPr>
        <p:spPr>
          <a:xfrm>
            <a:off x="970643" y="2738638"/>
            <a:ext cx="8114090" cy="461665"/>
          </a:xfrm>
          <a:prstGeom prst="rect">
            <a:avLst/>
          </a:prstGeom>
          <a:noFill/>
        </p:spPr>
        <p:txBody>
          <a:bodyPr wrap="square" rtlCol="0">
            <a:spAutoFit/>
          </a:bodyPr>
          <a:lstStyle/>
          <a:p>
            <a:r>
              <a:rPr lang="en-US" sz="2400" dirty="0"/>
              <a:t>Minimize the loss between the prediction and reality: BCE</a:t>
            </a:r>
          </a:p>
        </p:txBody>
      </p:sp>
    </p:spTree>
    <p:custDataLst>
      <p:tags r:id="rId1"/>
    </p:custDataLst>
    <p:extLst>
      <p:ext uri="{BB962C8B-B14F-4D97-AF65-F5344CB8AC3E}">
        <p14:creationId xmlns:p14="http://schemas.microsoft.com/office/powerpoint/2010/main" val="3062487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4</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982676" cy="553998"/>
          </a:xfrm>
          <a:prstGeom prst="rect">
            <a:avLst/>
          </a:prstGeom>
          <a:noFill/>
        </p:spPr>
        <p:txBody>
          <a:bodyPr wrap="none" rtlCol="0">
            <a:spAutoFit/>
          </a:bodyPr>
          <a:lstStyle/>
          <a:p>
            <a:r>
              <a:rPr lang="en-US" sz="3000" dirty="0"/>
              <a:t>Model: Generator</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A picture containing timeline&#10;&#10;Description automatically generated">
            <a:extLst>
              <a:ext uri="{FF2B5EF4-FFF2-40B4-BE49-F238E27FC236}">
                <a16:creationId xmlns:a16="http://schemas.microsoft.com/office/drawing/2014/main" id="{4EA19453-566D-AC4F-91A0-9871EFE10C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3975" y="2441043"/>
            <a:ext cx="6384050" cy="4195233"/>
          </a:xfrm>
          <a:prstGeom prst="rect">
            <a:avLst/>
          </a:prstGeom>
        </p:spPr>
      </p:pic>
      <p:sp>
        <p:nvSpPr>
          <p:cNvPr id="8" name="TextBox 7">
            <a:extLst>
              <a:ext uri="{FF2B5EF4-FFF2-40B4-BE49-F238E27FC236}">
                <a16:creationId xmlns:a16="http://schemas.microsoft.com/office/drawing/2014/main" id="{4B4C9814-CCD7-EC45-856E-3EDA4A7AA7F2}"/>
              </a:ext>
            </a:extLst>
          </p:cNvPr>
          <p:cNvSpPr txBox="1"/>
          <p:nvPr/>
        </p:nvSpPr>
        <p:spPr>
          <a:xfrm>
            <a:off x="970643" y="1274964"/>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generator’s goal is to fool the discriminator</a:t>
            </a:r>
          </a:p>
        </p:txBody>
      </p:sp>
      <p:sp>
        <p:nvSpPr>
          <p:cNvPr id="9" name="TextBox 8">
            <a:extLst>
              <a:ext uri="{FF2B5EF4-FFF2-40B4-BE49-F238E27FC236}">
                <a16:creationId xmlns:a16="http://schemas.microsoft.com/office/drawing/2014/main" id="{F6D54C38-268E-E647-A320-1350466E0192}"/>
              </a:ext>
            </a:extLst>
          </p:cNvPr>
          <p:cNvSpPr txBox="1"/>
          <p:nvPr/>
        </p:nvSpPr>
        <p:spPr>
          <a:xfrm>
            <a:off x="970643" y="1750009"/>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Learn how to make a realistic representation of some classes</a:t>
            </a:r>
          </a:p>
        </p:txBody>
      </p:sp>
    </p:spTree>
    <p:custDataLst>
      <p:tags r:id="rId1"/>
    </p:custDataLst>
    <p:extLst>
      <p:ext uri="{BB962C8B-B14F-4D97-AF65-F5344CB8AC3E}">
        <p14:creationId xmlns:p14="http://schemas.microsoft.com/office/powerpoint/2010/main" val="1530851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5</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2982676" cy="553998"/>
          </a:xfrm>
          <a:prstGeom prst="rect">
            <a:avLst/>
          </a:prstGeom>
          <a:noFill/>
        </p:spPr>
        <p:txBody>
          <a:bodyPr wrap="none" rtlCol="0">
            <a:spAutoFit/>
          </a:bodyPr>
          <a:lstStyle/>
          <a:p>
            <a:r>
              <a:rPr lang="en-US" sz="3000" dirty="0"/>
              <a:t>Model: Generator</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4B4C9814-CCD7-EC45-856E-3EDA4A7AA7F2}"/>
              </a:ext>
            </a:extLst>
          </p:cNvPr>
          <p:cNvSpPr txBox="1"/>
          <p:nvPr/>
        </p:nvSpPr>
        <p:spPr>
          <a:xfrm>
            <a:off x="970643" y="1274964"/>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Input: Noise + Class</a:t>
            </a:r>
          </a:p>
        </p:txBody>
      </p:sp>
      <p:sp>
        <p:nvSpPr>
          <p:cNvPr id="10" name="TextBox 9">
            <a:extLst>
              <a:ext uri="{FF2B5EF4-FFF2-40B4-BE49-F238E27FC236}">
                <a16:creationId xmlns:a16="http://schemas.microsoft.com/office/drawing/2014/main" id="{47E75BB2-93EC-704C-B3BF-F2706A65C213}"/>
              </a:ext>
            </a:extLst>
          </p:cNvPr>
          <p:cNvSpPr txBox="1"/>
          <p:nvPr/>
        </p:nvSpPr>
        <p:spPr>
          <a:xfrm>
            <a:off x="970643" y="1857485"/>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Output: features</a:t>
            </a:r>
          </a:p>
        </p:txBody>
      </p:sp>
      <p:sp>
        <p:nvSpPr>
          <p:cNvPr id="11" name="Rectangle 10">
            <a:extLst>
              <a:ext uri="{FF2B5EF4-FFF2-40B4-BE49-F238E27FC236}">
                <a16:creationId xmlns:a16="http://schemas.microsoft.com/office/drawing/2014/main" id="{A3C2A4D9-B088-224B-8A0F-BD50A89E982D}"/>
              </a:ext>
            </a:extLst>
          </p:cNvPr>
          <p:cNvSpPr/>
          <p:nvPr/>
        </p:nvSpPr>
        <p:spPr>
          <a:xfrm>
            <a:off x="1283908" y="2508733"/>
            <a:ext cx="10383157" cy="830997"/>
          </a:xfrm>
          <a:prstGeom prst="rect">
            <a:avLst/>
          </a:prstGeom>
        </p:spPr>
        <p:txBody>
          <a:bodyPr wrap="square">
            <a:spAutoFit/>
          </a:bodyPr>
          <a:lstStyle/>
          <a:p>
            <a:r>
              <a:rPr lang="en-US" sz="2400" dirty="0">
                <a:solidFill>
                  <a:srgbClr val="212121"/>
                </a:solidFill>
                <a:latin typeface="Calibri" panose="020F0502020204030204" pitchFamily="34" charset="0"/>
                <a:cs typeface="Calibri" panose="020F0502020204030204" pitchFamily="34" charset="0"/>
              </a:rPr>
              <a:t>The noise vector 𝑧 has the important role of making sure the images generated from the same class 𝑦 don't all look the same—think of it as a random seed. </a:t>
            </a:r>
            <a:endParaRPr lang="en-US" sz="2400" dirty="0">
              <a:latin typeface="Calibri" panose="020F0502020204030204" pitchFamily="34" charset="0"/>
              <a:cs typeface="Calibri" panose="020F0502020204030204" pitchFamily="34" charset="0"/>
            </a:endParaRPr>
          </a:p>
        </p:txBody>
      </p:sp>
      <p:pic>
        <p:nvPicPr>
          <p:cNvPr id="14" name="Picture 13" descr="Diagram&#10;&#10;Description automatically generated">
            <a:extLst>
              <a:ext uri="{FF2B5EF4-FFF2-40B4-BE49-F238E27FC236}">
                <a16:creationId xmlns:a16="http://schemas.microsoft.com/office/drawing/2014/main" id="{4A85B9C7-3E69-4840-9067-1F7879443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3268" y="3429000"/>
            <a:ext cx="6525464" cy="3149600"/>
          </a:xfrm>
          <a:prstGeom prst="rect">
            <a:avLst/>
          </a:prstGeom>
        </p:spPr>
      </p:pic>
    </p:spTree>
    <p:custDataLst>
      <p:tags r:id="rId1"/>
    </p:custDataLst>
    <p:extLst>
      <p:ext uri="{BB962C8B-B14F-4D97-AF65-F5344CB8AC3E}">
        <p14:creationId xmlns:p14="http://schemas.microsoft.com/office/powerpoint/2010/main" val="2224237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6</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9739013" cy="553998"/>
          </a:xfrm>
          <a:prstGeom prst="rect">
            <a:avLst/>
          </a:prstGeom>
          <a:noFill/>
        </p:spPr>
        <p:txBody>
          <a:bodyPr wrap="none" rtlCol="0">
            <a:spAutoFit/>
          </a:bodyPr>
          <a:lstStyle/>
          <a:p>
            <a:r>
              <a:rPr lang="en-US" sz="3000"/>
              <a:t>Types of Generative models: Variational Autoencoders (VAE)</a:t>
            </a:r>
            <a:endParaRPr lang="en-US" sz="3000" dirty="0"/>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Diagram&#10;&#10;Description automatically generated">
            <a:extLst>
              <a:ext uri="{FF2B5EF4-FFF2-40B4-BE49-F238E27FC236}">
                <a16:creationId xmlns:a16="http://schemas.microsoft.com/office/drawing/2014/main" id="{EAF253AB-EA44-394B-904F-A28AC96103C0}"/>
              </a:ext>
            </a:extLst>
          </p:cNvPr>
          <p:cNvPicPr>
            <a:picLocks noChangeAspect="1"/>
          </p:cNvPicPr>
          <p:nvPr/>
        </p:nvPicPr>
        <p:blipFill>
          <a:blip r:embed="rId3"/>
          <a:stretch>
            <a:fillRect/>
          </a:stretch>
        </p:blipFill>
        <p:spPr>
          <a:xfrm>
            <a:off x="2026017" y="1595422"/>
            <a:ext cx="8058826" cy="3667156"/>
          </a:xfrm>
          <a:prstGeom prst="rect">
            <a:avLst/>
          </a:prstGeom>
        </p:spPr>
      </p:pic>
    </p:spTree>
    <p:custDataLst>
      <p:tags r:id="rId1"/>
    </p:custDataLst>
    <p:extLst>
      <p:ext uri="{BB962C8B-B14F-4D97-AF65-F5344CB8AC3E}">
        <p14:creationId xmlns:p14="http://schemas.microsoft.com/office/powerpoint/2010/main" val="1750486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7</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10911705" cy="553998"/>
          </a:xfrm>
          <a:prstGeom prst="rect">
            <a:avLst/>
          </a:prstGeom>
          <a:noFill/>
        </p:spPr>
        <p:txBody>
          <a:bodyPr wrap="none" rtlCol="0">
            <a:spAutoFit/>
          </a:bodyPr>
          <a:lstStyle/>
          <a:p>
            <a:r>
              <a:rPr lang="en-US" sz="3000" dirty="0"/>
              <a:t>Types of Generative models: Generative Adversarial Networks (GANs)</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EA9FDF7F-7DFE-6649-AFC2-AE9E04D40513}"/>
              </a:ext>
            </a:extLst>
          </p:cNvPr>
          <p:cNvSpPr txBox="1"/>
          <p:nvPr/>
        </p:nvSpPr>
        <p:spPr>
          <a:xfrm>
            <a:off x="1089177" y="1551963"/>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Generator learns to make fakes that look real</a:t>
            </a:r>
          </a:p>
        </p:txBody>
      </p:sp>
      <p:sp>
        <p:nvSpPr>
          <p:cNvPr id="8" name="TextBox 7">
            <a:extLst>
              <a:ext uri="{FF2B5EF4-FFF2-40B4-BE49-F238E27FC236}">
                <a16:creationId xmlns:a16="http://schemas.microsoft.com/office/drawing/2014/main" id="{E9CCB9ED-9734-1249-8FD6-98AB34738315}"/>
              </a:ext>
            </a:extLst>
          </p:cNvPr>
          <p:cNvSpPr txBox="1"/>
          <p:nvPr/>
        </p:nvSpPr>
        <p:spPr>
          <a:xfrm>
            <a:off x="1089177" y="2227007"/>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Discriminator learns to distinguish real from fake</a:t>
            </a:r>
          </a:p>
        </p:txBody>
      </p:sp>
      <p:sp>
        <p:nvSpPr>
          <p:cNvPr id="9" name="TextBox 8">
            <a:extLst>
              <a:ext uri="{FF2B5EF4-FFF2-40B4-BE49-F238E27FC236}">
                <a16:creationId xmlns:a16="http://schemas.microsoft.com/office/drawing/2014/main" id="{0F6F6744-D4B4-4E48-81C1-B675AC27321A}"/>
              </a:ext>
            </a:extLst>
          </p:cNvPr>
          <p:cNvSpPr txBox="1"/>
          <p:nvPr/>
        </p:nvSpPr>
        <p:spPr>
          <a:xfrm>
            <a:off x="1089177" y="2902051"/>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They learn from the competition with each other</a:t>
            </a:r>
          </a:p>
        </p:txBody>
      </p:sp>
      <p:sp>
        <p:nvSpPr>
          <p:cNvPr id="10" name="TextBox 9">
            <a:extLst>
              <a:ext uri="{FF2B5EF4-FFF2-40B4-BE49-F238E27FC236}">
                <a16:creationId xmlns:a16="http://schemas.microsoft.com/office/drawing/2014/main" id="{D626874D-3F74-7C44-9609-B36F8608D598}"/>
              </a:ext>
            </a:extLst>
          </p:cNvPr>
          <p:cNvSpPr txBox="1"/>
          <p:nvPr/>
        </p:nvSpPr>
        <p:spPr>
          <a:xfrm>
            <a:off x="1089177" y="3577095"/>
            <a:ext cx="8114090"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At the end, fakes look real</a:t>
            </a:r>
          </a:p>
        </p:txBody>
      </p:sp>
    </p:spTree>
    <p:custDataLst>
      <p:tags r:id="rId1"/>
    </p:custDataLst>
    <p:extLst>
      <p:ext uri="{BB962C8B-B14F-4D97-AF65-F5344CB8AC3E}">
        <p14:creationId xmlns:p14="http://schemas.microsoft.com/office/powerpoint/2010/main" val="3522217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8</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6022674" cy="553998"/>
          </a:xfrm>
          <a:prstGeom prst="rect">
            <a:avLst/>
          </a:prstGeom>
          <a:noFill/>
        </p:spPr>
        <p:txBody>
          <a:bodyPr wrap="none" rtlCol="0">
            <a:spAutoFit/>
          </a:bodyPr>
          <a:lstStyle/>
          <a:p>
            <a:r>
              <a:rPr lang="en-US" sz="3000" dirty="0"/>
              <a:t>GANs of Image Translation: </a:t>
            </a:r>
            <a:r>
              <a:rPr lang="en-US" sz="3000" dirty="0" err="1"/>
              <a:t>CycleGAN</a:t>
            </a:r>
            <a:endParaRPr lang="en-US" sz="3000" dirty="0"/>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A horse and a horse in a field&#10;&#10;Description automatically generated with low confidence">
            <a:extLst>
              <a:ext uri="{FF2B5EF4-FFF2-40B4-BE49-F238E27FC236}">
                <a16:creationId xmlns:a16="http://schemas.microsoft.com/office/drawing/2014/main" id="{B0D7950F-8455-7541-ABF0-24B82B17BF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381" y="1747431"/>
            <a:ext cx="10251238" cy="4052235"/>
          </a:xfrm>
          <a:prstGeom prst="rect">
            <a:avLst/>
          </a:prstGeom>
        </p:spPr>
      </p:pic>
    </p:spTree>
    <p:custDataLst>
      <p:tags r:id="rId1"/>
    </p:custDataLst>
    <p:extLst>
      <p:ext uri="{BB962C8B-B14F-4D97-AF65-F5344CB8AC3E}">
        <p14:creationId xmlns:p14="http://schemas.microsoft.com/office/powerpoint/2010/main" val="3480697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3B38CBD5-C4B8-4B1E-918E-430A005A489C}"/>
              </a:ext>
            </a:extLst>
          </p:cNvPr>
          <p:cNvSpPr txBox="1"/>
          <p:nvPr/>
        </p:nvSpPr>
        <p:spPr>
          <a:xfrm>
            <a:off x="453006" y="1551963"/>
            <a:ext cx="184731" cy="369332"/>
          </a:xfrm>
          <a:prstGeom prst="rect">
            <a:avLst/>
          </a:prstGeom>
          <a:noFill/>
        </p:spPr>
        <p:txBody>
          <a:bodyPr wrap="none" rtlCol="0">
            <a:spAutoFit/>
          </a:bodyPr>
          <a:lstStyle/>
          <a:p>
            <a:endParaRPr lang="en-US" dirty="0"/>
          </a:p>
        </p:txBody>
      </p:sp>
      <p:sp>
        <p:nvSpPr>
          <p:cNvPr id="6" name="投影片編號版面配置區 5">
            <a:extLst>
              <a:ext uri="{FF2B5EF4-FFF2-40B4-BE49-F238E27FC236}">
                <a16:creationId xmlns:a16="http://schemas.microsoft.com/office/drawing/2014/main" id="{984AFB7A-C606-423D-8BB9-65B08E5822BD}"/>
              </a:ext>
            </a:extLst>
          </p:cNvPr>
          <p:cNvSpPr>
            <a:spLocks noGrp="1"/>
          </p:cNvSpPr>
          <p:nvPr>
            <p:ph type="sldNum" sz="quarter" idx="12"/>
          </p:nvPr>
        </p:nvSpPr>
        <p:spPr/>
        <p:txBody>
          <a:bodyPr/>
          <a:lstStyle/>
          <a:p>
            <a:fld id="{565CE74E-AB26-4998-AD42-012C4C1AD076}" type="slidenum">
              <a:rPr lang="zh-CN" altLang="en-US" smtClean="0"/>
              <a:t>9</a:t>
            </a:fld>
            <a:endParaRPr lang="zh-CN" altLang="en-US"/>
          </a:p>
        </p:txBody>
      </p:sp>
      <p:sp>
        <p:nvSpPr>
          <p:cNvPr id="12" name="文字方塊 6">
            <a:extLst>
              <a:ext uri="{FF2B5EF4-FFF2-40B4-BE49-F238E27FC236}">
                <a16:creationId xmlns:a16="http://schemas.microsoft.com/office/drawing/2014/main" id="{C86DEC26-8AB8-EC45-8B44-8ABD92F4B15A}"/>
              </a:ext>
            </a:extLst>
          </p:cNvPr>
          <p:cNvSpPr txBox="1"/>
          <p:nvPr/>
        </p:nvSpPr>
        <p:spPr>
          <a:xfrm>
            <a:off x="345830" y="369277"/>
            <a:ext cx="4644028" cy="553998"/>
          </a:xfrm>
          <a:prstGeom prst="rect">
            <a:avLst/>
          </a:prstGeom>
          <a:noFill/>
        </p:spPr>
        <p:txBody>
          <a:bodyPr wrap="none" rtlCol="0">
            <a:spAutoFit/>
          </a:bodyPr>
          <a:lstStyle/>
          <a:p>
            <a:r>
              <a:rPr lang="en-US" sz="3000" dirty="0"/>
              <a:t>Generator and Discriminator</a:t>
            </a:r>
          </a:p>
        </p:txBody>
      </p:sp>
      <p:sp>
        <p:nvSpPr>
          <p:cNvPr id="4" name="TextBox 3">
            <a:extLst>
              <a:ext uri="{FF2B5EF4-FFF2-40B4-BE49-F238E27FC236}">
                <a16:creationId xmlns:a16="http://schemas.microsoft.com/office/drawing/2014/main" id="{3148C2FB-B29F-5C48-AA5D-513F6E9F8223}"/>
              </a:ext>
            </a:extLst>
          </p:cNvPr>
          <p:cNvSpPr txBox="1"/>
          <p:nvPr/>
        </p:nvSpPr>
        <p:spPr>
          <a:xfrm>
            <a:off x="2508308" y="4169328"/>
            <a:ext cx="184731" cy="369332"/>
          </a:xfrm>
          <a:prstGeom prst="rect">
            <a:avLst/>
          </a:prstGeom>
          <a:noFill/>
        </p:spPr>
        <p:txBody>
          <a:bodyPr wrap="none" rtlCol="0">
            <a:spAutoFit/>
          </a:bodyPr>
          <a:lstStyle/>
          <a:p>
            <a:endParaRPr lang="en-US" dirty="0"/>
          </a:p>
        </p:txBody>
      </p:sp>
      <p:pic>
        <p:nvPicPr>
          <p:cNvPr id="5" name="Picture 4" descr="Diagram&#10;&#10;Description automatically generated">
            <a:extLst>
              <a:ext uri="{FF2B5EF4-FFF2-40B4-BE49-F238E27FC236}">
                <a16:creationId xmlns:a16="http://schemas.microsoft.com/office/drawing/2014/main" id="{59AC3A8F-C447-8C47-B088-5E12FE6D3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132" y="1921295"/>
            <a:ext cx="9914467" cy="3771544"/>
          </a:xfrm>
          <a:prstGeom prst="rect">
            <a:avLst/>
          </a:prstGeom>
        </p:spPr>
      </p:pic>
    </p:spTree>
    <p:custDataLst>
      <p:tags r:id="rId1"/>
    </p:custDataLst>
    <p:extLst>
      <p:ext uri="{BB962C8B-B14F-4D97-AF65-F5344CB8AC3E}">
        <p14:creationId xmlns:p14="http://schemas.microsoft.com/office/powerpoint/2010/main" val="6138480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5.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8.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9.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0.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2.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3.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4.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5.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8.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9.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1620</TotalTime>
  <Words>507</Words>
  <Application>Microsoft Macintosh PowerPoint</Application>
  <PresentationFormat>Widescreen</PresentationFormat>
  <Paragraphs>79</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inherit</vt:lpstr>
      <vt:lpstr>Inter</vt:lpstr>
      <vt:lpstr>Arial</vt:lpstr>
      <vt:lpstr>Calibri</vt:lpstr>
      <vt:lpstr>Calibri Light</vt:lpstr>
      <vt:lpstr>charter</vt:lpstr>
      <vt:lpstr>charter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 Lee</dc:creator>
  <cp:lastModifiedBy>Leo Lee</cp:lastModifiedBy>
  <cp:revision>37</cp:revision>
  <dcterms:created xsi:type="dcterms:W3CDTF">2021-03-04T00:48:35Z</dcterms:created>
  <dcterms:modified xsi:type="dcterms:W3CDTF">2021-03-25T13:12:57Z</dcterms:modified>
</cp:coreProperties>
</file>

<file path=docProps/thumbnail.jpeg>
</file>